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6"/>
  </p:notesMasterIdLst>
  <p:sldIdLst>
    <p:sldId id="1139" r:id="rId3"/>
    <p:sldId id="1140" r:id="rId4"/>
    <p:sldId id="1108" r:id="rId5"/>
    <p:sldId id="1054" r:id="rId6"/>
    <p:sldId id="1109" r:id="rId7"/>
    <p:sldId id="1046" r:id="rId8"/>
    <p:sldId id="1087" r:id="rId9"/>
    <p:sldId id="1053" r:id="rId10"/>
    <p:sldId id="1110" r:id="rId11"/>
    <p:sldId id="1111" r:id="rId12"/>
    <p:sldId id="1112" r:id="rId13"/>
    <p:sldId id="1113" r:id="rId14"/>
    <p:sldId id="1078" r:id="rId15"/>
    <p:sldId id="1115" r:id="rId16"/>
    <p:sldId id="1116" r:id="rId17"/>
    <p:sldId id="1117" r:id="rId18"/>
    <p:sldId id="1118" r:id="rId19"/>
    <p:sldId id="1100" r:id="rId20"/>
    <p:sldId id="1114" r:id="rId21"/>
    <p:sldId id="1120" r:id="rId22"/>
    <p:sldId id="1121" r:id="rId23"/>
    <p:sldId id="1122" r:id="rId24"/>
    <p:sldId id="1123" r:id="rId25"/>
    <p:sldId id="1124" r:id="rId26"/>
    <p:sldId id="1125" r:id="rId27"/>
    <p:sldId id="1126" r:id="rId28"/>
    <p:sldId id="1127" r:id="rId29"/>
    <p:sldId id="1101" r:id="rId30"/>
    <p:sldId id="1128" r:id="rId31"/>
    <p:sldId id="1131" r:id="rId32"/>
    <p:sldId id="1130" r:id="rId33"/>
    <p:sldId id="1129" r:id="rId34"/>
    <p:sldId id="1132" r:id="rId35"/>
    <p:sldId id="1133" r:id="rId36"/>
    <p:sldId id="1134" r:id="rId37"/>
    <p:sldId id="1135" r:id="rId38"/>
    <p:sldId id="1136" r:id="rId39"/>
    <p:sldId id="1085" r:id="rId40"/>
    <p:sldId id="1137" r:id="rId41"/>
    <p:sldId id="1138" r:id="rId42"/>
    <p:sldId id="840" r:id="rId43"/>
    <p:sldId id="1051" r:id="rId44"/>
    <p:sldId id="84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213"/>
    <a:srgbClr val="99FF66"/>
    <a:srgbClr val="00FF00"/>
    <a:srgbClr val="C0C0C0"/>
    <a:srgbClr val="FF6600"/>
    <a:srgbClr val="CCFF33"/>
    <a:srgbClr val="99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83193" autoAdjust="0"/>
  </p:normalViewPr>
  <p:slideViewPr>
    <p:cSldViewPr>
      <p:cViewPr varScale="1">
        <p:scale>
          <a:sx n="54" d="100"/>
          <a:sy n="54" d="100"/>
        </p:scale>
        <p:origin x="1418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1D5FD4-16A6-4D3E-B375-FD805203E040}" type="datetimeFigureOut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B181B9-D0BA-4ED4-8689-2B8BB4FF0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8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r-PK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9A577-A7B0-4F30-BC88-F09A795B13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3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6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Individual and Overall Project Risk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/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Individual Risks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Specific Events or conditions that might affect project objectives</a:t>
            </a:r>
          </a:p>
          <a:p>
            <a:pPr marL="457200" indent="-457200"/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Overall Project Risk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Effect of uncertainty on the project as a whole.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More than the sum of individual risks on a project.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Represents exposure of stakeholders to the implications of variations in project outcome.</a:t>
            </a:r>
          </a:p>
          <a:p>
            <a:pPr algn="ctr">
              <a:defRPr/>
            </a:pPr>
            <a:endParaRPr lang="en-US" sz="12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4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</a:p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Overall Project Risk</a:t>
            </a:r>
          </a:p>
          <a:p>
            <a:pPr algn="ctr">
              <a:defRPr/>
            </a:pP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Important component of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strategic decision making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8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program management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800" b="1" kern="0" dirty="0" smtClean="0">
                <a:solidFill>
                  <a:srgbClr val="7030A0"/>
                </a:solidFill>
                <a:latin typeface="+mn-lt"/>
                <a:cs typeface="+mn-cs"/>
              </a:rPr>
              <a:t>portfolio management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  <a:r>
              <a:rPr lang="en-US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project governance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where investment are sanctioned or cancelled and priorities are set.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Necessary to set </a:t>
            </a:r>
            <a:r>
              <a:rPr lang="en-US" sz="2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realistic targets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the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cost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duration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a project.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Establishing the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contingency reserve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levels required to protect the project stakeholders.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Set appropriate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project priorities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Judge whether the </a:t>
            </a:r>
            <a:r>
              <a:rPr lang="en-US" sz="2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risk of overall success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is increasing or decreasing as implementation advances.</a:t>
            </a: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1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INTEGRATING RISK INTO PROJECT MANAGEMENT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Poor Performance on Projects is attributed to:-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Unforeseen Events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which might or might not have been anticipated by more experienced project management.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Foreseen Events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for which risks have not been fully accommodated.</a:t>
            </a:r>
          </a:p>
          <a:p>
            <a:pPr marL="457200" indent="-457200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Management’s Attitude to Risk itself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Some have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little understanding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concepts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Others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lack confidence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mathematical techniques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results obtained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preferring to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aggressive risk taking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undue caution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Inherent risks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may simply be </a:t>
            </a:r>
            <a:r>
              <a:rPr lang="en-US" sz="2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optimistically ignored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1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1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THE NATURAL PROJECT 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SEQUENCE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/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Concept Phase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Greatest degree of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uncertainty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Change is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inevitable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part of the iterative nature of managing projects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Yet its extent and effects are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often under-estimated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at this time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Need for a process for the </a:t>
            </a:r>
            <a:r>
              <a:rPr lang="en-US" sz="1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realistic appraisal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factors affecting the accomplishment phases of the project is essential.</a:t>
            </a:r>
          </a:p>
          <a:p>
            <a:pPr algn="ctr">
              <a:defRPr/>
            </a:pPr>
            <a:endParaRPr lang="en-US" sz="1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5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THE NATURAL PROJECT 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SEQUENCE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/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Formal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Risks are systematically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identified, assessed and provided for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deliberate sequence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identification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followed by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mitigation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Mitigation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calls for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assessment and response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Defensive actions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Risk Avoidance or Deflection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Assessment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detailed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impact analysis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8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response planning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8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contingency planning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11213"/>
                </a:solidFill>
                <a:latin typeface="+mn-lt"/>
                <a:cs typeface="+mn-cs"/>
              </a:rPr>
              <a:t>Alternative workarounds.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11213"/>
                </a:solidFill>
                <a:latin typeface="+mn-lt"/>
                <a:cs typeface="+mn-cs"/>
              </a:rPr>
              <a:t>Budgeted contingency allowance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1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71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THE NATURAL PROJECT 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SEQUENCE</a:t>
            </a:r>
          </a:p>
          <a:p>
            <a:pPr algn="ctr">
              <a:defRPr/>
            </a:pPr>
            <a:endParaRPr lang="en-US" sz="12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/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Formal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Uncertainties are </a:t>
            </a:r>
            <a:r>
              <a:rPr lang="en-US" sz="28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numerous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8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interrelated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Affects project results in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complex ways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Tends to lead to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under-estimation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Difficulty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identifying and prioritizing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areas to focus for Risk 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systematic approach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is required to:-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Sort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through myriad of uncertainties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Pin point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truly critical ones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Identify effective ways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reducing those uncertainties, consistent with overall project objectives.</a:t>
            </a:r>
          </a:p>
          <a:p>
            <a:pPr algn="ctr">
              <a:defRPr/>
            </a:pPr>
            <a:endParaRPr lang="en-US" sz="1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28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Failure to give </a:t>
            </a:r>
            <a:r>
              <a:rPr lang="en-US" sz="1400" b="1" i="1" kern="0" dirty="0" smtClean="0">
                <a:solidFill>
                  <a:srgbClr val="011213"/>
                </a:solidFill>
                <a:latin typeface="+mn-lt"/>
                <a:cs typeface="+mn-cs"/>
              </a:rPr>
              <a:t>proper recognition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risk management can lead to unnecessary and often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substantial losses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or even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complete project failure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Status of risk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 a project varies significantly during the course of its life cycle.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Most effective time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achieving the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greatest impact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 project results is early on in the project development phase.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management should be established as a </a:t>
            </a:r>
            <a:r>
              <a:rPr lang="en-US" sz="1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continuing integrative function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throughout the project’s life cycle.</a:t>
            </a:r>
          </a:p>
          <a:p>
            <a:pPr algn="ctr">
              <a:defRPr/>
            </a:pPr>
            <a:endParaRPr lang="en-US" sz="14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endParaRPr lang="en-US" sz="1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02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1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2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endParaRPr lang="en-US" b="1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9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endParaRPr lang="en-US" b="1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en-US" sz="1400" b="1" dirty="0" smtClean="0"/>
              <a:t>Custom animation effects: horizontal scrolling text</a:t>
            </a:r>
          </a:p>
          <a:p>
            <a:pPr eaLnBrk="1" hangingPunct="1">
              <a:defRPr/>
            </a:pPr>
            <a:r>
              <a:rPr lang="en-US" sz="1400" dirty="0" smtClean="0"/>
              <a:t>(Basic)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the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box. (</a:t>
            </a:r>
            <a:r>
              <a:rPr lang="en-US" b="1" dirty="0" smtClean="0"/>
              <a:t>Note:</a:t>
            </a:r>
            <a:r>
              <a:rPr lang="en-US" dirty="0" smtClean="0"/>
              <a:t> You may want to add a bullet point at the end of your text, as in the example above. 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 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 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Gill Sans MT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 Size </a:t>
            </a:r>
            <a:r>
              <a:rPr lang="en-US" dirty="0" smtClean="0"/>
              <a:t>list, select </a:t>
            </a:r>
            <a:r>
              <a:rPr lang="en-US" b="1" dirty="0" smtClean="0"/>
              <a:t>36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 Text Left </a:t>
            </a:r>
            <a:r>
              <a:rPr lang="en-US" dirty="0" smtClean="0"/>
              <a:t>to align the text left in the text box. (</a:t>
            </a:r>
            <a:r>
              <a:rPr lang="en-US" b="1" dirty="0" smtClean="0"/>
              <a:t>Note:</a:t>
            </a:r>
            <a:r>
              <a:rPr lang="en-US" dirty="0" smtClean="0"/>
              <a:t> If the text wraps to more than one line, drag the adjustment handles on the text box to widen it until the text fits on one line.)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to the left of the lower left edge of the slide. (</a:t>
            </a:r>
            <a:r>
              <a:rPr lang="en-US" b="1" dirty="0" smtClean="0"/>
              <a:t>Note: </a:t>
            </a:r>
            <a:r>
              <a:rPr lang="en-US" dirty="0" smtClean="0"/>
              <a:t>To see beyond the edges of the slide, on the </a:t>
            </a:r>
            <a:r>
              <a:rPr lang="en-US" b="1" dirty="0" smtClean="0"/>
              <a:t>View</a:t>
            </a:r>
            <a:r>
              <a:rPr lang="en-US" dirty="0" smtClean="0"/>
              <a:t> tab, click </a:t>
            </a:r>
            <a:r>
              <a:rPr lang="en-US" b="1" dirty="0" smtClean="0"/>
              <a:t>Zoom</a:t>
            </a:r>
            <a:r>
              <a:rPr lang="en-US" dirty="0" smtClean="0"/>
              <a:t>, and then in the </a:t>
            </a:r>
            <a:r>
              <a:rPr lang="en-US" b="1" dirty="0" smtClean="0"/>
              <a:t>Zoom</a:t>
            </a:r>
            <a:r>
              <a:rPr lang="en-US" dirty="0" smtClean="0"/>
              <a:t> dialog box, in the </a:t>
            </a:r>
            <a:r>
              <a:rPr lang="en-US" b="1" dirty="0" smtClean="0"/>
              <a:t>Percent</a:t>
            </a:r>
            <a:r>
              <a:rPr lang="en-US" dirty="0" smtClean="0"/>
              <a:t> box, enter </a:t>
            </a:r>
            <a:r>
              <a:rPr lang="en-US" b="1" dirty="0" smtClean="0"/>
              <a:t>40%</a:t>
            </a:r>
            <a:r>
              <a:rPr lang="en-US" dirty="0" smtClean="0"/>
              <a:t>.)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 Animation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slide, select the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 Effects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dirty="0" smtClean="0"/>
              <a:t>In the </a:t>
            </a:r>
            <a:r>
              <a:rPr lang="en-US" b="1" dirty="0" smtClean="0"/>
              <a:t>Add Entrance Effect</a:t>
            </a:r>
            <a:r>
              <a:rPr lang="en-US" dirty="0" smtClean="0"/>
              <a:t> 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 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text box). Click the arrow to the right of the select effect, and then click </a:t>
            </a:r>
            <a:r>
              <a:rPr lang="en-US" b="1" dirty="0" smtClean="0"/>
              <a:t>Effect 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Direction </a:t>
            </a:r>
            <a:r>
              <a:rPr lang="en-US" dirty="0" smtClean="0"/>
              <a:t>list, select </a:t>
            </a:r>
            <a:r>
              <a:rPr lang="en-US" b="1" dirty="0" smtClean="0"/>
              <a:t>From Right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do the following: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 Previous</a:t>
            </a:r>
            <a:r>
              <a:rPr lang="en-US" dirty="0" smtClean="0"/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box, enter </a:t>
            </a:r>
            <a:r>
              <a:rPr lang="en-US" b="1" dirty="0" smtClean="0"/>
              <a:t>16 seconds</a:t>
            </a:r>
            <a:r>
              <a:rPr lang="en-US" dirty="0" smtClean="0"/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Repeat</a:t>
            </a:r>
            <a:r>
              <a:rPr lang="en-US" dirty="0" smtClean="0"/>
              <a:t> list, select </a:t>
            </a:r>
            <a:r>
              <a:rPr lang="en-US" b="1" dirty="0" smtClean="0"/>
              <a:t>Until End of Slide</a:t>
            </a:r>
            <a:r>
              <a:rPr lang="en-US" dirty="0" smtClean="0"/>
              <a:t>. 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select the second animation effect (fly-in effect for the second text box). Click the arrow to the right of the selected effect, and then click </a:t>
            </a:r>
            <a:r>
              <a:rPr lang="en-US" b="1" dirty="0" smtClean="0"/>
              <a:t>Timing</a:t>
            </a:r>
            <a:r>
              <a:rPr lang="en-US" dirty="0" smtClean="0"/>
              <a:t>. In the </a:t>
            </a:r>
            <a:r>
              <a:rPr lang="en-US" b="1" dirty="0" smtClean="0"/>
              <a:t>Fly In</a:t>
            </a:r>
            <a:r>
              <a:rPr lang="en-US" dirty="0" smtClean="0"/>
              <a:t> dialog box, 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8</a:t>
            </a:r>
            <a:r>
              <a:rPr lang="en-US" dirty="0" smtClean="0"/>
              <a:t>. (</a:t>
            </a:r>
            <a:r>
              <a:rPr lang="en-US" b="1" dirty="0" smtClean="0"/>
              <a:t>Note:</a:t>
            </a:r>
            <a:r>
              <a:rPr lang="en-US" dirty="0" smtClean="0"/>
              <a:t> You may need to adjust the delay time if the length of your text is different than the example above.)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second text box on top of the first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 and Visibility </a:t>
            </a:r>
            <a:r>
              <a:rPr lang="en-US" dirty="0" smtClean="0"/>
              <a:t>pane, press and hold CTRL, and then select both text boxes.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reproduce the background effects on this slide, do the following: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Picture or texture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pane. Under </a:t>
            </a:r>
            <a:r>
              <a:rPr lang="en-US" b="1" dirty="0" smtClean="0"/>
              <a:t>Insert from</a:t>
            </a:r>
            <a:r>
              <a:rPr lang="en-US" dirty="0" smtClean="0"/>
              <a:t>, click </a:t>
            </a:r>
            <a:r>
              <a:rPr lang="en-US" b="1" dirty="0" smtClean="0"/>
              <a:t>File</a:t>
            </a:r>
            <a:r>
              <a:rPr lang="en-US" dirty="0" smtClean="0"/>
              <a:t>. In the </a:t>
            </a:r>
            <a:r>
              <a:rPr lang="en-US" b="1" dirty="0" smtClean="0"/>
              <a:t>Insert Picture </a:t>
            </a:r>
            <a:r>
              <a:rPr lang="en-US" dirty="0" smtClean="0"/>
              <a:t>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7.5”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1”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 Styles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 Outline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point to </a:t>
            </a:r>
            <a:r>
              <a:rPr lang="en-US" b="1" dirty="0" smtClean="0"/>
              <a:t>Gradient</a:t>
            </a:r>
            <a:r>
              <a:rPr lang="en-US" dirty="0" smtClean="0"/>
              <a:t>, and then click </a:t>
            </a:r>
            <a:r>
              <a:rPr lang="en-US" b="1" dirty="0" smtClean="0"/>
              <a:t>More Gradients</a:t>
            </a:r>
            <a:r>
              <a:rPr lang="en-US" dirty="0" smtClean="0"/>
              <a:t>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Right </a:t>
            </a:r>
            <a:r>
              <a:rPr lang="en-US" dirty="0" smtClean="0"/>
              <a:t>(first row, fourth option from the left).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Black, Text 1, </a:t>
            </a:r>
            <a:r>
              <a:rPr lang="en-US" dirty="0" smtClean="0"/>
              <a:t>(first row, second option from the left). 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duplicate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point to </a:t>
            </a:r>
            <a:r>
              <a:rPr lang="en-US" b="1" dirty="0" smtClean="0"/>
              <a:t>Gradient</a:t>
            </a:r>
            <a:r>
              <a:rPr lang="en-US" dirty="0" smtClean="0"/>
              <a:t>, and then click </a:t>
            </a:r>
            <a:r>
              <a:rPr lang="en-US" b="1" dirty="0" smtClean="0"/>
              <a:t>Linear Left </a:t>
            </a:r>
            <a:r>
              <a:rPr lang="en-US" dirty="0" smtClean="0"/>
              <a:t>(second row, third option from the left).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With the duplicate rectangle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Right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25603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82292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endParaRPr lang="en-US" b="1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2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endParaRPr lang="en-US" b="1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6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endParaRPr lang="en-US" b="1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5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endParaRPr lang="en-US" b="1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7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endParaRPr lang="en-US" b="1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0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endParaRPr lang="en-US" b="1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79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endParaRPr lang="en-US" b="1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2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STAKEHOLDER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ATTITUDES</a:t>
            </a:r>
          </a:p>
          <a:p>
            <a:pPr algn="ctr">
              <a:defRPr/>
            </a:pPr>
            <a:endParaRPr lang="en-US" sz="12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Extent </a:t>
            </a: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which an individual risk or overall project risk matters.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wide range of </a:t>
            </a:r>
            <a:r>
              <a:rPr lang="en-US" sz="30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factors </a:t>
            </a: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influence risk attitude.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Scale of the project </a:t>
            </a: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within the range of stakeholders’ overall activities.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Strength of public commitment </a:t>
            </a: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made about the performance of the project.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Stakeholders’ sensitivity </a:t>
            </a: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issues like:-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Environmental impacts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Industrial relations</a:t>
            </a:r>
          </a:p>
          <a:p>
            <a:endParaRPr lang="en-US" sz="3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sz="3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sz="3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12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endParaRPr lang="en-US" sz="1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24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STAKEHOLDER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ATTITUDES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Usually result in a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desire for increased certainty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project outcomes.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May express a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preference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one project objective over another.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Strongly influenced by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organizational culture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Depends how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open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 organization is.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attitudes must be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identified and managed proactively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deliberately throughout the project Risk Management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May differ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from project to project for the same stakeholder.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International, cross-industry, or multi-organizational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teams.</a:t>
            </a:r>
          </a:p>
          <a:p>
            <a:pPr algn="ctr">
              <a:defRPr/>
            </a:pPr>
            <a:endParaRPr lang="en-US" sz="12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80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VARIATIONS OF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FACTORS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Factors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are also subject to considerable change during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Project Life Cycle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Four generic phases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a typical Project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Concept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-	Project Planning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Development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	Project Planning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Implementation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-Realization/Accomplishment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Termination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	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</a:rPr>
              <a:t> Realization/Accomplishment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Opportunity and Risk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remain high during Project Planning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Amount at stake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remains low during Planning.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12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3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FOUR-PHASE APPROACH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Four Process Phases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Identification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Assessment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Response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Documentation</a:t>
            </a: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12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4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ITERATIVE PROCESS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Why?</a:t>
            </a:r>
          </a:p>
          <a:p>
            <a:endParaRPr lang="en-US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Circumstances change as projects are being planned and executed.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Amount of information available about risk usually increase as time goes 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Some risk will occur while others will not.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New risks will arise or be discovered.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Characteristics of those already identified may change.</a:t>
            </a:r>
          </a:p>
          <a:p>
            <a:r>
              <a:rPr lang="en-US" sz="11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processes should be repeated and the corresponding plans progressively elaborated throughout the lifetime of the project.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2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2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2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3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ITERATIVE PROCESS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What?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identification and analysis of risks should be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revisited periodically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progress on risk response actions should be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monitored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Action Plans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accordingly adjusted.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 may also be necessary to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revisit the Risk Management Planning Process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Developing an initial risk management plan and risk assessment is the start of the process,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not the end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89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ITERATIVE PROCESS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Frequency and Depth</a:t>
            </a:r>
          </a:p>
          <a:p>
            <a:endParaRPr lang="en-US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frequency and depth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reviews and updates will depend on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nature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project.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volatility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environment in which the project is being implemented.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timing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other project management reviews and updates.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15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COMMUNICATION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Risk Management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Cannot take place in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isolation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Success relies heavily on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communication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throughout the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Comprehensive input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from stakeholders to ensure:-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Nothing significant is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overlooked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Risks are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realistically assessed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Credibility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process and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Commitment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those who manage risks can only be ensured by: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way the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process operates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Conclusions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 produces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247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COMMUNICATION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Risk Management</a:t>
            </a:r>
          </a:p>
          <a:p>
            <a:endParaRPr lang="en-US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Effective and honest communication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with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rest of the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project team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Other project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stakeholders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Communications of results must meet specific stakeholders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needs and expectations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reflected in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project communication strategy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Role and Responsibility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each stakeholder must be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identified and agreed-upon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78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RESPONSIBILITY OF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Management</a:t>
            </a:r>
          </a:p>
          <a:p>
            <a:endParaRPr lang="en-US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Management is Everyone’s Responsibility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Management of risks should not be left to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few risk specialists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An integral part of all other project processes.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Each project risk can affect 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objectives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Specific roles depend upon the stakeholder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placing and relationship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project objectives.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Roles and Responsibilities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Project risk must be clearly defined and communicated.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Individuals should be held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responsible and accountable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results.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Related 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lessons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are captured for future use.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MANAGER’S ROLE 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for Project Risk Management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Encouraging senior management support for Project Risk Management activities.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Determining the acceptable levels of risk for the project in consultation with stakeholders.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Developing and approving the risk management plan.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Promoting the Project Risk Management process for the project.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Facilitating open and honest communication about risk within the project team and with management and other stakeholders.</a:t>
            </a:r>
          </a:p>
          <a:p>
            <a:endParaRPr lang="en-US" sz="12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12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69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MANAGER’S ROLE 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for Project Risk Management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Participating in all aspects of the Project Risk Management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Approving risk responses and associated actions prior to implementation.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Applying project contingency funds to deal with identified risks that occur during the project.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Overseeing risk management by subcontractors and suppliers.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Regularly reporting risk status to key stakeholders, with recommendations for appropriate strategic decisions and actions to maintain acceptable risk exposure.</a:t>
            </a:r>
          </a:p>
          <a:p>
            <a:endParaRPr lang="en-US" sz="12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12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543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MANAGER’S ROLE 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for Project Risk Management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Escalating identified risks to senior management where appropriate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Outside the authority and control of project manager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Requiring input/action from outside of project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Release of management finds might be appropriate.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Monitoring the efficiency and effectiveness of the Project Risk Management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Auditing risk responses for their effectiveness and documenting lessons learned.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12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</a:p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LEARNING OBJECTIVE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Understand various principles and concepts involved in Project Risk Management specifically indicating various roles and responsibilities of Stakeholders and Project Manager </a:t>
            </a:r>
            <a:endParaRPr lang="en-US" sz="12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</a:p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CONTENT</a:t>
            </a:r>
          </a:p>
          <a:p>
            <a:endParaRPr lang="en-US" dirty="0" smtClean="0"/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Definition of Project Risk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Individual Risks and Overall Project Risk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Natural Project Risk Management Sequence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Management – An Integrative Function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Stakeholder Risk Attitudes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Variations of Risk Factors Through the Project Life Cycle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Four-Phase Approach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Iterative Process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Communication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Responsibility for Project Risk Management</a:t>
            </a:r>
          </a:p>
          <a:p>
            <a:pPr marL="463550" indent="-46355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Manager’s Role for Project Risk Management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2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endParaRPr lang="en-US" sz="12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1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1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“Project Risk is an uncertain event or condition that, if it occurs, has a </a:t>
            </a:r>
            <a:r>
              <a:rPr lang="en-US" sz="1200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positive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  <a:r>
              <a:rPr lang="en-US" sz="1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negative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effect on the </a:t>
            </a:r>
            <a:r>
              <a:rPr lang="en-US" sz="1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project objectives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.”</a:t>
            </a:r>
          </a:p>
          <a:p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“Project Risk is the cumulative effect of the chances of </a:t>
            </a:r>
            <a:r>
              <a:rPr lang="en-US" sz="1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uncertain occurrences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adversely affecting project objectives.”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Objectives</a:t>
            </a:r>
          </a:p>
          <a:p>
            <a:pPr algn="ctr">
              <a:defRPr/>
            </a:pPr>
            <a:endParaRPr lang="en-US" sz="12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endParaRPr lang="en-US" sz="12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objectives include:-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Scope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Schedule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Quality</a:t>
            </a:r>
          </a:p>
          <a:p>
            <a:pPr algn="ctr">
              <a:defRPr/>
            </a:pPr>
            <a:endParaRPr lang="en-US" sz="12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</a:p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Dimensions</a:t>
            </a:r>
          </a:p>
          <a:p>
            <a:pPr algn="ctr">
              <a:defRPr/>
            </a:pP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Uncertainty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–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Probability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  <a:r>
              <a:rPr lang="en-US" sz="1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Likelihood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Clearly described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Less specific</a:t>
            </a:r>
          </a:p>
          <a:p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Effect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–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Impact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  <a:r>
              <a:rPr lang="en-US" sz="1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Consequence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Negative Effect – Threats</a:t>
            </a:r>
          </a:p>
          <a:p>
            <a:pPr marL="514350" indent="-514350"/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	may be called </a:t>
            </a:r>
            <a:r>
              <a:rPr lang="en-US" sz="1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Issues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 </a:t>
            </a:r>
            <a:r>
              <a:rPr lang="en-US" sz="1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Problems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Positive Effect - Opportunities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</a:rPr>
              <a:t>		         		may be called </a:t>
            </a:r>
            <a:r>
              <a:rPr lang="en-US" sz="1400" b="1" i="1" kern="0" dirty="0" smtClean="0">
                <a:solidFill>
                  <a:srgbClr val="0070C0"/>
                </a:solidFill>
              </a:rPr>
              <a:t>Benefits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1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0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</a:p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Cause and Effect</a:t>
            </a:r>
          </a:p>
          <a:p>
            <a:pPr algn="ctr">
              <a:defRPr/>
            </a:pP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Cause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– </a:t>
            </a:r>
            <a:r>
              <a:rPr lang="en-US" sz="1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Events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 circumstances which currently exist or are certain to exist in the future and which might give rise to risks.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Effect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– </a:t>
            </a:r>
            <a:r>
              <a:rPr lang="en-US" sz="1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Conditional future events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 conditions which would directly affect one or more project objectives if the associated risk occurs.</a:t>
            </a:r>
          </a:p>
          <a:p>
            <a:r>
              <a:rPr lang="en-US" sz="1400" b="1" kern="0" dirty="0" smtClean="0">
                <a:solidFill>
                  <a:srgbClr val="0070C0"/>
                </a:solidFill>
                <a:latin typeface="+mn-lt"/>
                <a:cs typeface="+mn-cs"/>
              </a:rPr>
              <a:t>Cause</a:t>
            </a: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r>
              <a:rPr lang="en-US" sz="1400" b="1" kern="0" dirty="0" smtClean="0">
                <a:solidFill>
                  <a:srgbClr val="FF0000"/>
                </a:solidFill>
                <a:latin typeface="+mn-lt"/>
                <a:cs typeface="+mn-cs"/>
              </a:rPr>
              <a:t>Risk</a:t>
            </a: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r>
              <a:rPr lang="en-US" sz="1400" b="1" kern="0" dirty="0" smtClean="0">
                <a:solidFill>
                  <a:srgbClr val="0070C0"/>
                </a:solidFill>
                <a:latin typeface="+mn-lt"/>
                <a:cs typeface="+mn-cs"/>
              </a:rPr>
              <a:t>Effect </a:t>
            </a: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Chain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can be used in a structured risk statement or risk description to ensure that each of these three elements is properly described.</a:t>
            </a:r>
          </a:p>
          <a:p>
            <a:pPr algn="ctr">
              <a:defRPr/>
            </a:pPr>
            <a:endParaRPr lang="en-US" sz="1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5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</a:p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Occurrence and Scope</a:t>
            </a:r>
          </a:p>
          <a:p>
            <a:pPr algn="ctr">
              <a:defRPr/>
            </a:pPr>
            <a:endParaRPr lang="en-US" sz="1400" b="1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When </a:t>
            </a:r>
            <a:r>
              <a:rPr lang="en-US" sz="1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Risk Event </a:t>
            </a: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occurs, it ceases to become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Uncertain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Both </a:t>
            </a:r>
            <a:r>
              <a:rPr lang="en-US" sz="1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Issues/Problems or Benefits </a:t>
            </a: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entail project management actions that are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outside the scope </a:t>
            </a: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Project Risk Management process.</a:t>
            </a:r>
            <a:endParaRPr lang="en-US" sz="1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1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0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j0341439"/>
          <p:cNvPicPr>
            <a:picLocks noChangeAspect="1" noChangeArrowheads="1"/>
          </p:cNvPicPr>
          <p:nvPr/>
        </p:nvPicPr>
        <p:blipFill>
          <a:blip r:embed="rId2" cstate="print"/>
          <a:srcRect b="19832"/>
          <a:stretch>
            <a:fillRect/>
          </a:stretch>
        </p:blipFill>
        <p:spPr bwMode="ltGray">
          <a:xfrm>
            <a:off x="0" y="1744663"/>
            <a:ext cx="91440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>
            <a:spLocks noChangeArrowheads="1"/>
          </p:cNvSpPr>
          <p:nvPr/>
        </p:nvSpPr>
        <p:spPr bwMode="white">
          <a:xfrm>
            <a:off x="0" y="0"/>
            <a:ext cx="9144000" cy="23923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32"/>
          <p:cNvSpPr>
            <a:spLocks/>
          </p:cNvSpPr>
          <p:nvPr/>
        </p:nvSpPr>
        <p:spPr bwMode="gray">
          <a:xfrm>
            <a:off x="2130425" y="1485900"/>
            <a:ext cx="7015163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1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Freeform 33"/>
          <p:cNvSpPr>
            <a:spLocks/>
          </p:cNvSpPr>
          <p:nvPr/>
        </p:nvSpPr>
        <p:spPr bwMode="invGray">
          <a:xfrm>
            <a:off x="-6350" y="2379663"/>
            <a:ext cx="2139950" cy="455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48" y="0"/>
              </a:cxn>
              <a:cxn ang="0">
                <a:pos x="1170" y="287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348" h="287">
                <a:moveTo>
                  <a:pt x="0" y="0"/>
                </a:moveTo>
                <a:lnTo>
                  <a:pt x="1348" y="0"/>
                </a:lnTo>
                <a:lnTo>
                  <a:pt x="1170" y="287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black">
          <a:xfrm>
            <a:off x="609600" y="15240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+mn-cs"/>
              </a:rPr>
              <a:t>Company</a:t>
            </a:r>
          </a:p>
          <a:p>
            <a:pPr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608138"/>
            <a:ext cx="6324600" cy="685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D9E773-647E-4019-9720-0F4EEE40C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0B7-1EB7-41E9-A4DB-AD16B85A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27013"/>
            <a:ext cx="2068512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53138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8983-2699-42DF-B387-ED3D85ECC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227013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C3DC-6540-48F8-B4F3-A8E99E9D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6A2-54F9-4122-A31D-A7122C0D5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6CD6-AEB5-4054-9631-FF3951689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9159-89BC-4BB8-AA68-1C1857AA0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C504-E02E-49EB-A084-86994DBEF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3528-4A66-4194-9C81-649F4B86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EC359-2CED-4BD1-887D-76CC23776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68A7-940E-463F-8D10-619E45ED9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1D755-A70D-40A8-9E77-9FC25D9E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6"/>
          <p:cNvGraphicFramePr>
            <a:graphicFrameLocks noChangeAspect="1"/>
          </p:cNvGraphicFramePr>
          <p:nvPr/>
        </p:nvGraphicFramePr>
        <p:xfrm>
          <a:off x="2987675" y="2736850"/>
          <a:ext cx="615632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15" imgW="7949206" imgH="5320635" progId="">
                  <p:embed/>
                </p:oleObj>
              </mc:Choice>
              <mc:Fallback>
                <p:oleObj name="Image" r:id="rId15" imgW="7949206" imgH="5320635" progId="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36850"/>
                        <a:ext cx="6156325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7"/>
          <p:cNvGraphicFramePr>
            <a:graphicFrameLocks noChangeAspect="1"/>
          </p:cNvGraphicFramePr>
          <p:nvPr/>
        </p:nvGraphicFramePr>
        <p:xfrm>
          <a:off x="0" y="0"/>
          <a:ext cx="914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17" imgW="8571429" imgH="1514286" progId="">
                  <p:embed/>
                </p:oleObj>
              </mc:Choice>
              <mc:Fallback>
                <p:oleObj name="Image" r:id="rId17" imgW="8571429" imgH="1514286" progId="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Freeform 21"/>
          <p:cNvSpPr>
            <a:spLocks/>
          </p:cNvSpPr>
          <p:nvPr/>
        </p:nvSpPr>
        <p:spPr bwMode="gray">
          <a:xfrm>
            <a:off x="1828800" y="246063"/>
            <a:ext cx="7315200" cy="7207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4798" y="454"/>
              </a:cxn>
              <a:cxn ang="0">
                <a:pos x="4798" y="0"/>
              </a:cxn>
              <a:cxn ang="0">
                <a:pos x="382" y="3"/>
              </a:cxn>
              <a:cxn ang="0">
                <a:pos x="0" y="454"/>
              </a:cxn>
            </a:cxnLst>
            <a:rect l="0" t="0" r="r" b="b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0" y="966788"/>
            <a:ext cx="18288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06650" y="227013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7FF9DB-0616-40BB-A312-55E6B417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76200"/>
            <a:ext cx="7010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b="1" spc="200" dirty="0" smtClean="0">
                <a:ln w="19050" cmpd="sng">
                  <a:noFill/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MASTERS IN PROJECT MANAGEMENT</a:t>
            </a:r>
            <a:endParaRPr lang="en-US" sz="4000" b="1" spc="200" dirty="0">
              <a:ln w="19050" cmpd="sng">
                <a:noFill/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r-PK"/>
          </a:p>
        </p:txBody>
      </p:sp>
      <p:sp>
        <p:nvSpPr>
          <p:cNvPr id="18" name="TextBox 17"/>
          <p:cNvSpPr txBox="1"/>
          <p:nvPr/>
        </p:nvSpPr>
        <p:spPr>
          <a:xfrm>
            <a:off x="193763" y="2895600"/>
            <a:ext cx="8863324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5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</a:t>
            </a:r>
          </a:p>
          <a:p>
            <a:pPr algn="ctr">
              <a:defRPr/>
            </a:pPr>
            <a:r>
              <a:rPr lang="en-US" sz="5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MANAGEMENT</a:t>
            </a:r>
            <a:endParaRPr lang="en-US" sz="5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6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Class: MS(PM)-2(A,B&amp;C)</a:t>
            </a:r>
            <a:endParaRPr lang="en-US" sz="6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46" y="997160"/>
            <a:ext cx="1550003" cy="1824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1" y="1509289"/>
            <a:ext cx="3962400" cy="8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Occurrence and Scope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2672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When </a:t>
            </a:r>
            <a:r>
              <a:rPr lang="en-US" sz="32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Risk Event </a:t>
            </a: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occurs, it ceases to become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Uncertain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Both </a:t>
            </a:r>
            <a:r>
              <a:rPr lang="en-US" sz="32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Issues/Problems or Benefits </a:t>
            </a: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entail project management actions that are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outside the scope </a:t>
            </a: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Project Risk Management process.</a:t>
            </a:r>
            <a:endParaRPr lang="en-US" sz="32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Individual and Overall Project Risk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267200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Individual Risks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Specific Events or conditions that might affect project objectives</a:t>
            </a:r>
          </a:p>
          <a:p>
            <a:pPr marL="457200" indent="-457200"/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Overall Project Risk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Effect of uncertainty on the project as a whole.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More than the sum of individual risks on a project.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Represents exposure of stakeholders to the implications of variations in project outcome.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Overall Project Risk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447800"/>
            <a:ext cx="8534400" cy="48768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Important component of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strategic decision making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8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program management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800" b="1" kern="0" dirty="0" smtClean="0">
                <a:solidFill>
                  <a:srgbClr val="7030A0"/>
                </a:solidFill>
                <a:latin typeface="+mn-lt"/>
                <a:cs typeface="+mn-cs"/>
              </a:rPr>
              <a:t>portfolio management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  <a:r>
              <a:rPr lang="en-US" sz="28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project governance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where investment are sanctioned or cancelled and priorities are set.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Necessary to set </a:t>
            </a:r>
            <a:r>
              <a:rPr lang="en-US" sz="2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realistic targets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the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cost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duration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a project.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Establishing the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contingency reserve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levels required to protect the project stakeholders.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Set appropriate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project priorities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Judge whether the </a:t>
            </a:r>
            <a:r>
              <a:rPr lang="en-US" sz="2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risk of overall success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is increasing or decreasing as implementation advances.</a:t>
            </a: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INTEGRATING RISK INTO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371600"/>
            <a:ext cx="8534400" cy="5105400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Poor Performance on Projects is attributed to:-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Unforeseen Events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which might or might not have been anticipated by more experienced project management.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Foreseen Events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for which risks have not been fully accommodated.</a:t>
            </a:r>
          </a:p>
          <a:p>
            <a:pPr marL="457200" indent="-457200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Management’s Attitude to Risk itself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Some have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little understanding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concepts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Others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lack confidence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mathematical techniques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results obtained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preferring to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aggressive risk taking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undue caution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Inherent risks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may simply be </a:t>
            </a:r>
            <a:r>
              <a:rPr lang="en-US" sz="24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optimistically ignored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THE NATURAL PROJECT 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SEQUENCE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371600"/>
            <a:ext cx="8534400" cy="5105400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Concept Phase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Greatest degree of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uncertainty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Change is 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inevitable 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part of the iterative nature of managing projects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Yet its extent and effects are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often under-estimated 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at this time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Need for a process for the </a:t>
            </a:r>
            <a:r>
              <a:rPr lang="en-US" sz="32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realistic appraisal 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factors affecting the accomplishment phases of the project is essential.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THE NATURAL PROJECT 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SEQUENCE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371600"/>
            <a:ext cx="8534400" cy="5105400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Formal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Risks are systematically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identified, assessed and provided for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deliberate sequence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identification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followed by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mitigation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Mitigation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calls for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assessment and response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Defensive actions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Risk Avoidance or Deflection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Assessment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detailed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impact analysis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8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response planning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8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contingency planning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11213"/>
                </a:solidFill>
                <a:latin typeface="+mn-lt"/>
                <a:cs typeface="+mn-cs"/>
              </a:rPr>
              <a:t>Alternative workarounds.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11213"/>
                </a:solidFill>
                <a:latin typeface="+mn-lt"/>
                <a:cs typeface="+mn-cs"/>
              </a:rPr>
              <a:t>Budgeted contingency allowance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THE NATURAL PROJECT 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SEQUENCE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371600"/>
            <a:ext cx="8534400" cy="5105400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Formal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Uncertainties are </a:t>
            </a:r>
            <a:r>
              <a:rPr lang="en-US" sz="28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numerous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8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interrelated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Affects project results in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complex ways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Tends to lead to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under-estimation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Difficulty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identifying and prioritizing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areas to focus for Risk 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systematic approach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is required to:-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Sort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through myriad of uncertainties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Pin point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truly critical ones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Identify effective ways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reducing those uncertainties, consistent with overall project objectives.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371600"/>
            <a:ext cx="8534400" cy="51054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Failure to give </a:t>
            </a:r>
            <a:r>
              <a:rPr lang="en-US" sz="2800" b="1" i="1" kern="0" dirty="0" smtClean="0">
                <a:solidFill>
                  <a:srgbClr val="011213"/>
                </a:solidFill>
                <a:latin typeface="+mn-lt"/>
                <a:cs typeface="+mn-cs"/>
              </a:rPr>
              <a:t>proper recognition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risk management can lead to unnecessary and often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substantial losses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or even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complete project failure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Status of risk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 a project varies significantly during the course of its life cycle.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Most effective time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achieving the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greatest impact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 project results is early on in the project development phase.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management should be established as a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continuing integrative function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throughout the project’s life cycle.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799" y="1390792"/>
            <a:ext cx="6248401" cy="516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499" y="1295400"/>
            <a:ext cx="4380501" cy="541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419600" y="1600200"/>
            <a:ext cx="3442290" cy="4572095"/>
            <a:chOff x="3017520" y="1315858"/>
            <a:chExt cx="3442290" cy="4572095"/>
          </a:xfrm>
          <a:effectLst>
            <a:outerShdw blurRad="342900" dist="254000" dir="7200000" sx="104000" sy="104000" algn="tr" rotWithShape="0">
              <a:prstClr val="black">
                <a:alpha val="30000"/>
              </a:prstClr>
            </a:outerShdw>
          </a:effectLst>
          <a:scene3d>
            <a:camera prst="perspectiveFront" fov="3600000">
              <a:rot lat="20309483" lon="139544" rev="20823190"/>
            </a:camera>
            <a:lightRig rig="soft" dir="t">
              <a:rot lat="0" lon="0" rev="0"/>
            </a:lightRig>
          </a:scene3d>
        </p:grpSpPr>
        <p:pic>
          <p:nvPicPr>
            <p:cNvPr id="7" name="Picture 6" descr="16523613_bird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0" y="1316032"/>
              <a:ext cx="3428941" cy="4571921"/>
            </a:xfrm>
            <a:prstGeom prst="snip1Rect">
              <a:avLst>
                <a:gd name="adj" fmla="val 14381"/>
              </a:avLst>
            </a:prstGeom>
            <a:sp3d extrusionH="107950">
              <a:extrusionClr>
                <a:schemeClr val="bg1"/>
              </a:extrusionClr>
            </a:sp3d>
          </p:spPr>
        </p:pic>
        <p:sp>
          <p:nvSpPr>
            <p:cNvPr id="8" name="Right Triangle 7"/>
            <p:cNvSpPr/>
            <p:nvPr/>
          </p:nvSpPr>
          <p:spPr>
            <a:xfrm>
              <a:off x="5953397" y="1315858"/>
              <a:ext cx="506413" cy="506413"/>
            </a:xfrm>
            <a:prstGeom prst="rtTriangle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p3d extrusionH="1079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10647363" y="5983288"/>
            <a:ext cx="11545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spc="12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PE, PMP, </a:t>
            </a:r>
            <a:r>
              <a:rPr lang="en-US" sz="3600" b="1" spc="120" dirty="0" err="1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PgMP</a:t>
            </a:r>
            <a:r>
              <a:rPr lang="en-US" sz="3600" b="1" spc="12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, PME, MCT, PRINCE2 Practitioner.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668000" y="5983288"/>
            <a:ext cx="11506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120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PE, PMP, </a:t>
            </a:r>
            <a:r>
              <a:rPr lang="en-US" sz="3600" b="1" spc="120" dirty="0" err="1">
                <a:solidFill>
                  <a:schemeClr val="bg1"/>
                </a:solidFill>
                <a:latin typeface="Gill Sans MT" pitchFamily="34" charset="0"/>
                <a:cs typeface="+mn-cs"/>
              </a:rPr>
              <a:t>PgMP</a:t>
            </a:r>
            <a:r>
              <a:rPr lang="en-US" sz="3600" b="1" spc="120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, PME, MCT, PRINCE2 Practitioner.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4114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5400" b="1" spc="200" dirty="0" smtClean="0">
                <a:ln w="19050" cmpd="sng">
                  <a:noFill/>
                  <a:prstDash val="solid"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Instructor</a:t>
            </a:r>
            <a:endParaRPr lang="en-US" sz="5400" b="1" spc="200" dirty="0">
              <a:ln w="19050" cmpd="sng">
                <a:noFill/>
                <a:prstDash val="solid"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11" name="4-Point Star 10"/>
          <p:cNvSpPr/>
          <p:nvPr/>
        </p:nvSpPr>
        <p:spPr>
          <a:xfrm rot="890656">
            <a:off x="-2238" y="12618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 rot="890656">
            <a:off x="1944045" y="42004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4-Point Star 13"/>
          <p:cNvSpPr/>
          <p:nvPr/>
        </p:nvSpPr>
        <p:spPr>
          <a:xfrm rot="890656">
            <a:off x="2391943" y="3345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4-Point Star 15"/>
          <p:cNvSpPr/>
          <p:nvPr/>
        </p:nvSpPr>
        <p:spPr>
          <a:xfrm rot="890656">
            <a:off x="493039" y="493041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 rot="890656">
            <a:off x="1383005" y="310438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1371600"/>
            <a:ext cx="534633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7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Suhail Iqbal</a:t>
            </a:r>
          </a:p>
        </p:txBody>
      </p:sp>
      <p:sp>
        <p:nvSpPr>
          <p:cNvPr id="19" name="4-Point Star 18"/>
          <p:cNvSpPr/>
          <p:nvPr/>
        </p:nvSpPr>
        <p:spPr>
          <a:xfrm rot="890656">
            <a:off x="3024150" y="150015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4-Point Star 19"/>
          <p:cNvSpPr/>
          <p:nvPr/>
        </p:nvSpPr>
        <p:spPr>
          <a:xfrm rot="890656">
            <a:off x="7201844" y="1715445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4-Point Star 20"/>
          <p:cNvSpPr/>
          <p:nvPr/>
        </p:nvSpPr>
        <p:spPr>
          <a:xfrm rot="890656">
            <a:off x="8106943" y="16299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4-Point Star 21"/>
          <p:cNvSpPr/>
          <p:nvPr/>
        </p:nvSpPr>
        <p:spPr>
          <a:xfrm rot="890656">
            <a:off x="4150639" y="2093239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4-Point Star 22"/>
          <p:cNvSpPr/>
          <p:nvPr/>
        </p:nvSpPr>
        <p:spPr>
          <a:xfrm rot="890656">
            <a:off x="5674640" y="163604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46" y="997160"/>
            <a:ext cx="1550003" cy="1824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727" y="996289"/>
            <a:ext cx="2111941" cy="4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7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432520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433094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53435"/>
            <a:ext cx="4243376" cy="55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622" y="1295400"/>
            <a:ext cx="4253578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706" y="1295400"/>
            <a:ext cx="40935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60378"/>
            <a:ext cx="4724400" cy="529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74" y="1295401"/>
            <a:ext cx="3921126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Typical Functional Distribution of Controllable Risk Items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09027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 INTEGRATIVE FUNCTION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406" y="1600200"/>
            <a:ext cx="4657994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STAKEHOLDER</a:t>
            </a:r>
          </a:p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ATTITUDES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Extent </a:t>
            </a: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which an individual risk or overall project risk matters.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wide range of </a:t>
            </a:r>
            <a:r>
              <a:rPr lang="en-US" sz="30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factors </a:t>
            </a: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influence risk attitude.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Scale of the project </a:t>
            </a: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within the range of stakeholders’ overall activities.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Strength of public commitment </a:t>
            </a: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made about the performance of the project.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Stakeholders’ sensitivity </a:t>
            </a: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issues like:-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Environmental impacts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Industrial relations</a:t>
            </a:r>
          </a:p>
          <a:p>
            <a:endParaRPr lang="en-US" sz="3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sz="3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sz="3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STAKEHOLDER</a:t>
            </a:r>
          </a:p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ATTITUDES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Usually result in a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desire for increased certainty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project outcomes.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May express a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preference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one project objective over another.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Strongly influenced by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organizational culture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Depends how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open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 organization is.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attitudes must be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identified and managed proactively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deliberately throughout the project Risk Management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May differ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from project to project for the same stakeholder.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International, cross-industry, or multi-organizational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teams.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SYLLABUS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402080"/>
          <a:ext cx="8686799" cy="4739640"/>
        </p:xfrm>
        <a:graphic>
          <a:graphicData uri="http://schemas.openxmlformats.org/drawingml/2006/table">
            <a:tbl>
              <a:tblPr/>
              <a:tblGrid>
                <a:gridCol w="3402055"/>
                <a:gridCol w="2845137"/>
                <a:gridCol w="2439607"/>
              </a:tblGrid>
              <a:tr h="285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Unit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Content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 Objectives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725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US" sz="20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Principles &amp; Concepts</a:t>
                      </a: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0" lvl="0" indent="-4635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Definition of Project Risk</a:t>
                      </a:r>
                    </a:p>
                    <a:p>
                      <a:pPr marL="463550" lvl="0" indent="-4635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Individual Risks and Overall Project Risk</a:t>
                      </a:r>
                    </a:p>
                    <a:p>
                      <a:pPr marL="463550" lvl="0" indent="-4635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Natural Project Risk Management Sequence</a:t>
                      </a:r>
                    </a:p>
                    <a:p>
                      <a:pPr marL="463550" lvl="0" indent="-4635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Risk Management – An Integrative Function</a:t>
                      </a:r>
                    </a:p>
                    <a:p>
                      <a:pPr marL="463550" lvl="0" indent="-4635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Stakeholder Risk Attitudes</a:t>
                      </a:r>
                    </a:p>
                    <a:p>
                      <a:pPr marL="463550" lvl="0" indent="-4635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Variations of Risk Factors Through the Project Life Cycle</a:t>
                      </a:r>
                    </a:p>
                    <a:p>
                      <a:pPr marL="463550" lvl="0" indent="-4635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Four-Phase Approach</a:t>
                      </a:r>
                    </a:p>
                    <a:p>
                      <a:pPr marL="463550" lvl="0" indent="-4635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Iterative Process</a:t>
                      </a:r>
                    </a:p>
                    <a:p>
                      <a:pPr marL="463550" lvl="0" indent="-4635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Communication</a:t>
                      </a:r>
                    </a:p>
                    <a:p>
                      <a:pPr marL="463550" lvl="0" indent="-4635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Responsibility for Project Risk Management</a:t>
                      </a:r>
                    </a:p>
                    <a:p>
                      <a:pPr marL="463550" indent="-4635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 Manager’s Role for Project Risk Management</a:t>
                      </a:r>
                      <a:endParaRPr lang="en-US" sz="1600" b="0" kern="12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Understand various principles and concepts involved in Project Risk Management specifically indicating various roles and responsibilities of Stakeholders and Project Manager </a:t>
                      </a:r>
                      <a:endParaRPr lang="en-US" sz="2000" b="0" kern="12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VARIATIONS OF</a:t>
            </a:r>
          </a:p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FACTORS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764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Factors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are also subject to considerable change during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Project Life Cycle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Four generic phases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a typical Project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Concept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-	Project Planning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Development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	Project Planning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Implementation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-Realization/Accomplishment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Termination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	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</a:rPr>
              <a:t> Realization/Accomplishment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Opportunity and Risk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remain high during Project Planning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Amount at stake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remains low during Planning.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FOUR-PHASE APPROACH</a:t>
            </a:r>
            <a:endParaRPr lang="en-US" sz="4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Four Process Phases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Identification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Assessment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Response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Documentation</a:t>
            </a: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1" y="3581400"/>
            <a:ext cx="10316625" cy="245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ITERATIVE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Why?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764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Circumstances change as projects are being planned and executed.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Amount of information available about risk usually increase as time goes 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Some risk will occur while others will not.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New risks will arise or be discovered.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Characteristics of those already identified may change.</a:t>
            </a: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processes should be repeated and the corresponding plans progressively elaborated throughout the lifetime of the project.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ITERATIVE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What?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764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identification and analysis of risks should be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revisited periodically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progress on risk response actions should be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monitored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Action Plans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accordingly adjusted.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 may also be necessary to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revisit the Risk Management Planning Process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Developing an initial risk management plan and risk assessment is the start of the process,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not the end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ITERATIVE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Frequency and Depth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764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frequency and depth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reviews and updates will depend on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nature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project.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volatility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environment in which the project is being implemented.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timing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other project management reviews and updates.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COMMUNICATION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Risk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764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Cannot take place in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isolation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Success relies heavily on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communication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throughout the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Comprehensive input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from stakeholders to ensure:-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Nothing significant is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overlooked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Risks are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realistically assessed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Credibility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process and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Commitment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those who manage risks can only be ensured by: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way the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process operates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Conclusions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 produces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COMMUNICATION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Risk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764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Effective and honest communication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with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rest of the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project team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Other project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stakeholders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Communications of results must meet specific stakeholders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needs and expectations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reflected in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project communication strategy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Role and Responsibility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each stakeholder must be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identified and agreed-upon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RESPONSIBILITY OF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764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Management is Everyone’s Responsibility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Management of risks should not be left to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few risk specialists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An integral part of all other project processes.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Each project risk can affect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objectives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Specific roles depend upon the stakeholder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placing and relationship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project objectives.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Roles and Responsibilities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Project risk must be clearly defined and communicated.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Individuals should be held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responsible and accountable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results.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Related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lessons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are captured for future use.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MANAGER’S ROLE 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for Project Risk Management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Encouraging senior management support for Project Risk Management activities.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Determining the acceptable levels of risk for the project in consultation with stakeholders.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Developing and approving the risk management plan.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Promoting the Project Risk Management process for the project.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Facilitating open and honest communication about risk within the project team and with management and other stakeholders.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MANAGER’S ROLE 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for Project Risk Management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4478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Participating in all aspects of the Project Risk Management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Approving risk responses and associated actions prior to implementation.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Applying project contingency funds to deal with identified risks that occur during the project.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Overseeing risk management by subcontractors and suppliers.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Regularly reporting risk status to key stakeholders, with recommendations for appropriate strategic decisions and actions to maintain acceptable risk exposure.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678180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UNIT 4</a:t>
            </a:r>
          </a:p>
          <a:p>
            <a:pPr lvl="0"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PRINCIPLES AND CONCEPTS</a:t>
            </a:r>
          </a:p>
          <a:p>
            <a:pPr lvl="0" algn="ctr">
              <a:defRPr/>
            </a:pP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</a:t>
            </a:r>
            <a:r>
              <a:rPr lang="en-US" sz="44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</a:t>
            </a:r>
          </a:p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MANAGEMENT</a:t>
            </a:r>
            <a:endParaRPr lang="en-US" sz="4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Class: </a:t>
            </a: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MS(PM</a:t>
            </a:r>
            <a:r>
              <a:rPr lang="en-US" sz="400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)-2(A,B&amp;C</a:t>
            </a: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)</a:t>
            </a:r>
            <a:endParaRPr lang="en-US" sz="40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647700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MANAGER’S ROLE 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for Project Risk Management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4478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Escalating identified risks to senior management where appropriate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Outside the authority and control of project manager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Requiring input/action from outside of project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Release of </a:t>
            </a:r>
            <a:r>
              <a:rPr lang="en-US" sz="2800" kern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management funds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might be appropriate.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Monitoring the efficiency and effectiveness of the Project Risk Management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Auditing risk responses for their effectiveness and documenting lessons learned.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292850" y="2400300"/>
          <a:ext cx="200183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3" imgW="1039680" imgH="1139040" progId="">
                  <p:embed/>
                </p:oleObj>
              </mc:Choice>
              <mc:Fallback>
                <p:oleObj name="Clip" r:id="rId3" imgW="1039680" imgH="113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2400300"/>
                        <a:ext cx="2001838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27" name="Text Box 3"/>
          <p:cNvSpPr txBox="1">
            <a:spLocks noChangeArrowheads="1"/>
          </p:cNvSpPr>
          <p:nvPr/>
        </p:nvSpPr>
        <p:spPr bwMode="auto">
          <a:xfrm>
            <a:off x="0" y="2721690"/>
            <a:ext cx="6737350" cy="830997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800" i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Review Questions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811" y="2286000"/>
            <a:ext cx="428867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END</a:t>
            </a:r>
          </a:p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</a:p>
        </p:txBody>
      </p:sp>
      <p:sp>
        <p:nvSpPr>
          <p:cNvPr id="2150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r-PK" smtClean="0"/>
          </a:p>
        </p:txBody>
      </p:sp>
      <p:pic>
        <p:nvPicPr>
          <p:cNvPr id="22531" name="Picture 3" descr="syscomptit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762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LEARNING OBJECTIVE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057400"/>
            <a:ext cx="8534400" cy="4038600"/>
          </a:xfrm>
          <a:prstGeom prst="rect">
            <a:avLst/>
          </a:prstGeo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Understand various principles and concepts involved in Project Risk Management specifically indicating various roles and responsibilities of Stakeholders and Project Manager </a:t>
            </a:r>
            <a:endParaRPr lang="en-US" sz="32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CONTENT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463550" lvl="0" indent="-46355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Definition of Project Risk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Individual Risks and Overall Project Risk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Natural Project Risk Management Sequence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Management – An Integrative Function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Stakeholder Risk Attitudes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Variations of Risk Factors Through the Project Life Cycle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Four-Phase Approach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Iterative Process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Communication</a:t>
            </a:r>
          </a:p>
          <a:p>
            <a:pPr marL="463550" lvl="0" indent="-46355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Responsibility for Project Risk Management</a:t>
            </a:r>
          </a:p>
          <a:p>
            <a:pPr marL="463550" indent="-46355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Manager’s Role for Project Risk Management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43396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</a:t>
            </a:r>
          </a:p>
          <a:p>
            <a:pPr algn="ctr">
              <a:defRPr/>
            </a:pPr>
            <a:endParaRPr lang="en-US" sz="40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endParaRPr lang="en-US" sz="40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endParaRPr lang="en-US" sz="40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endParaRPr lang="en-US" sz="40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Objectives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“Project Risk is an uncertain event or condition that, if it occurs, has a </a:t>
            </a:r>
            <a:r>
              <a:rPr lang="en-US" sz="2800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positive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negative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effect on the </a:t>
            </a:r>
            <a:r>
              <a:rPr lang="en-US" sz="28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project objectives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.”</a:t>
            </a:r>
          </a:p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“Project Risk is the cumulative effect of the chances of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uncertain occurrences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adversely affecting project objectives.”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objectives include:-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Scope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Schedule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23622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400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4</a:t>
            </a:r>
            <a:r>
              <a:rPr lang="en-US" sz="14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4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4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3581400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Dimensions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Uncertainty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–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Probability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  <a:r>
              <a:rPr lang="en-US" sz="32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Likelihood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Clearly described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Less specific</a:t>
            </a:r>
          </a:p>
          <a:p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Effect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–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Impact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  <a:r>
              <a:rPr lang="en-US" sz="32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Consequence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Negative Effect – Threats</a:t>
            </a:r>
          </a:p>
          <a:p>
            <a:pPr marL="514350" indent="-514350"/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	may be called </a:t>
            </a:r>
            <a:r>
              <a:rPr lang="en-US" sz="32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Issues 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 </a:t>
            </a:r>
            <a:r>
              <a:rPr lang="en-US" sz="32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Problems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Positive Effect - Opportunities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</a:rPr>
              <a:t>		         		may be called </a:t>
            </a:r>
            <a:r>
              <a:rPr lang="en-US" sz="3200" b="1" i="1" kern="0" dirty="0" smtClean="0">
                <a:solidFill>
                  <a:srgbClr val="0070C0"/>
                </a:solidFill>
              </a:rPr>
              <a:t>Benefits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390" y="6488668"/>
            <a:ext cx="9015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4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PRINCIPLES AND CONCEPTS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Cause and Effect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219200"/>
            <a:ext cx="8534400" cy="4572000"/>
          </a:xfrm>
          <a:prstGeom prst="rect">
            <a:avLst/>
          </a:prstGeom>
        </p:spPr>
        <p:txBody>
          <a:bodyPr/>
          <a:lstStyle/>
          <a:p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Cause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– </a:t>
            </a:r>
            <a:r>
              <a:rPr lang="en-US" sz="32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Events 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 circumstances which currently exist or are certain to exist in the future and which might give rise to risks.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Effect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– </a:t>
            </a:r>
            <a:r>
              <a:rPr lang="en-US" sz="3200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Conditional future events 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 conditions which would directly affect one or more project objectives if the associated risk occurs.</a:t>
            </a:r>
          </a:p>
          <a:p>
            <a:r>
              <a:rPr lang="en-US" sz="3200" b="1" kern="0" dirty="0" smtClean="0">
                <a:solidFill>
                  <a:srgbClr val="0070C0"/>
                </a:solidFill>
                <a:latin typeface="+mn-lt"/>
                <a:cs typeface="+mn-cs"/>
              </a:rPr>
              <a:t>Cause</a:t>
            </a: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r>
              <a:rPr lang="en-US" sz="3200" b="1" kern="0" dirty="0" smtClean="0">
                <a:solidFill>
                  <a:srgbClr val="FF0000"/>
                </a:solidFill>
                <a:latin typeface="+mn-lt"/>
                <a:cs typeface="+mn-cs"/>
              </a:rPr>
              <a:t>Risk</a:t>
            </a: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r>
              <a:rPr lang="en-US" sz="3200" b="1" kern="0" dirty="0" smtClean="0">
                <a:solidFill>
                  <a:srgbClr val="0070C0"/>
                </a:solidFill>
                <a:latin typeface="+mn-lt"/>
                <a:cs typeface="+mn-cs"/>
              </a:rPr>
              <a:t>Effect </a:t>
            </a: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Chain </a:t>
            </a: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can be used in a structured risk statement or risk description to ensure that each of these three elements is properly described.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5593" y="6488668"/>
            <a:ext cx="752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6 Sample presentation slides">
  <a:themeElements>
    <a:clrScheme name="ms01_1 3">
      <a:dk1>
        <a:srgbClr val="808080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2CA9D0"/>
      </a:hlink>
      <a:folHlink>
        <a:srgbClr val="4841D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2009-07-03T20:36:29Z</outs:dateTime>
      <outs:isPinned>true</outs:isPinned>
    </outs:relatedDate>
    <outs:relatedDate>
      <outs:type>2</outs:type>
      <outs:displayName>Created</outs:displayName>
      <outs:dateTime>2009-04-06T21:56:44Z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Suhail Iqbal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beacon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FAD83FD-951E-4764-AA6C-5AD6BED77491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10033</TotalTime>
  <Words>5160</Words>
  <Application>Microsoft Office PowerPoint</Application>
  <PresentationFormat>On-screen Show (4:3)</PresentationFormat>
  <Paragraphs>749</Paragraphs>
  <Slides>43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Franklin Gothic Heavy</vt:lpstr>
      <vt:lpstr>Gill Sans MT</vt:lpstr>
      <vt:lpstr>Symbol</vt:lpstr>
      <vt:lpstr>Times New Roman</vt:lpstr>
      <vt:lpstr>46 Sample presentation slides</vt:lpstr>
      <vt:lpstr>Image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Suhail Iqbal</dc:creator>
  <cp:lastModifiedBy>Suhail Iqbal</cp:lastModifiedBy>
  <cp:revision>586</cp:revision>
  <dcterms:created xsi:type="dcterms:W3CDTF">2009-04-06T21:56:44Z</dcterms:created>
  <dcterms:modified xsi:type="dcterms:W3CDTF">2016-01-29T18:12:12Z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TC011367971033</vt:lpwstr>
  </property>
</Properties>
</file>